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3"/>
  </p:notesMasterIdLst>
  <p:sldIdLst>
    <p:sldId id="256" r:id="rId2"/>
    <p:sldId id="257" r:id="rId3"/>
    <p:sldId id="258" r:id="rId4"/>
    <p:sldId id="277" r:id="rId5"/>
    <p:sldId id="278" r:id="rId6"/>
    <p:sldId id="280" r:id="rId7"/>
    <p:sldId id="284" r:id="rId8"/>
    <p:sldId id="281" r:id="rId9"/>
    <p:sldId id="285" r:id="rId10"/>
    <p:sldId id="282" r:id="rId11"/>
    <p:sldId id="2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AC4A54-D6BB-42A3-A622-F962934B76E6}" type="datetimeFigureOut">
              <a:rPr lang="en-NZ" smtClean="0"/>
              <a:t>1/11/2019</a:t>
            </a:fld>
            <a:endParaRPr lang="en-NZ"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A2ECEB4-85EB-4F3F-B18B-3EB017226662}" type="slidenum">
              <a:rPr lang="en-NZ" smtClean="0"/>
              <a:t>‹#›</a:t>
            </a:fld>
            <a:endParaRPr lang="en-NZ" dirty="0"/>
          </a:p>
        </p:txBody>
      </p:sp>
    </p:spTree>
    <p:extLst>
      <p:ext uri="{BB962C8B-B14F-4D97-AF65-F5344CB8AC3E}">
        <p14:creationId xmlns:p14="http://schemas.microsoft.com/office/powerpoint/2010/main" val="162328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2ECEB4-85EB-4F3F-B18B-3EB017226662}" type="slidenum">
              <a:rPr lang="en-NZ" smtClean="0"/>
              <a:t>3</a:t>
            </a:fld>
            <a:endParaRPr lang="en-NZ" dirty="0"/>
          </a:p>
        </p:txBody>
      </p:sp>
    </p:spTree>
    <p:extLst>
      <p:ext uri="{BB962C8B-B14F-4D97-AF65-F5344CB8AC3E}">
        <p14:creationId xmlns:p14="http://schemas.microsoft.com/office/powerpoint/2010/main" val="184138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2ECEB4-85EB-4F3F-B18B-3EB017226662}" type="slidenum">
              <a:rPr lang="en-NZ" smtClean="0"/>
              <a:t>4</a:t>
            </a:fld>
            <a:endParaRPr lang="en-NZ" dirty="0"/>
          </a:p>
        </p:txBody>
      </p:sp>
    </p:spTree>
    <p:extLst>
      <p:ext uri="{BB962C8B-B14F-4D97-AF65-F5344CB8AC3E}">
        <p14:creationId xmlns:p14="http://schemas.microsoft.com/office/powerpoint/2010/main" val="80627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2ECEB4-85EB-4F3F-B18B-3EB017226662}" type="slidenum">
              <a:rPr lang="en-NZ" smtClean="0"/>
              <a:t>5</a:t>
            </a:fld>
            <a:endParaRPr lang="en-NZ" dirty="0"/>
          </a:p>
        </p:txBody>
      </p:sp>
    </p:spTree>
    <p:extLst>
      <p:ext uri="{BB962C8B-B14F-4D97-AF65-F5344CB8AC3E}">
        <p14:creationId xmlns:p14="http://schemas.microsoft.com/office/powerpoint/2010/main" val="212300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2ECEB4-85EB-4F3F-B18B-3EB017226662}" type="slidenum">
              <a:rPr lang="en-NZ" smtClean="0"/>
              <a:t>8</a:t>
            </a:fld>
            <a:endParaRPr lang="en-NZ" dirty="0"/>
          </a:p>
        </p:txBody>
      </p:sp>
    </p:spTree>
    <p:extLst>
      <p:ext uri="{BB962C8B-B14F-4D97-AF65-F5344CB8AC3E}">
        <p14:creationId xmlns:p14="http://schemas.microsoft.com/office/powerpoint/2010/main" val="13317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A2ECEB4-85EB-4F3F-B18B-3EB017226662}" type="slidenum">
              <a:rPr lang="en-NZ" smtClean="0"/>
              <a:t>9</a:t>
            </a:fld>
            <a:endParaRPr lang="en-NZ" dirty="0"/>
          </a:p>
        </p:txBody>
      </p:sp>
    </p:spTree>
    <p:extLst>
      <p:ext uri="{BB962C8B-B14F-4D97-AF65-F5344CB8AC3E}">
        <p14:creationId xmlns:p14="http://schemas.microsoft.com/office/powerpoint/2010/main" val="80796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336491"/>
                </a:solidFill>
              </a:defRPr>
            </a:lvl1pPr>
          </a:lstStyle>
          <a:p>
            <a:r>
              <a:rPr lang="en-US" dirty="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556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110863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1414F05-1258-4E2A-B5B8-A0EDE3331FFB}" type="datetimeFigureOut">
              <a:rPr lang="en-NZ" smtClean="0"/>
              <a:t>1/11/2019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99267FB-7D3C-47A1-87B7-3675FA8C8A19}" type="slidenum">
              <a:rPr lang="en-NZ" smtClean="0"/>
              <a:t>‹#›</a:t>
            </a:fld>
            <a:endParaRPr lang="en-NZ" dirty="0"/>
          </a:p>
        </p:txBody>
      </p:sp>
    </p:spTree>
    <p:extLst>
      <p:ext uri="{BB962C8B-B14F-4D97-AF65-F5344CB8AC3E}">
        <p14:creationId xmlns:p14="http://schemas.microsoft.com/office/powerpoint/2010/main" val="2489382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DE50F-6345-4B18-8876-E954F2E08EDC}" type="datetimeFigureOut">
              <a:rPr lang="en-NZ" smtClean="0">
                <a:solidFill>
                  <a:prstClr val="black">
                    <a:tint val="75000"/>
                  </a:prstClr>
                </a:solidFill>
              </a:rPr>
              <a:pPr/>
              <a:t>1/11/2019</a:t>
            </a:fld>
            <a:endParaRPr lang="en-NZ"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F592E-3476-4C5F-ACCD-D544220C672B}" type="slidenum">
              <a:rPr lang="en-NZ" smtClean="0">
                <a:solidFill>
                  <a:prstClr val="black">
                    <a:tint val="75000"/>
                  </a:prstClr>
                </a:solidFill>
              </a:rPr>
              <a:pPr/>
              <a:t>‹#›</a:t>
            </a:fld>
            <a:endParaRPr lang="en-NZ" dirty="0">
              <a:solidFill>
                <a:prstClr val="black">
                  <a:tint val="75000"/>
                </a:prstClr>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20195"/>
            <a:ext cx="9144000" cy="764704"/>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60232" y="6286572"/>
            <a:ext cx="2322225" cy="431950"/>
          </a:xfrm>
          <a:prstGeom prst="rect">
            <a:avLst/>
          </a:prstGeom>
        </p:spPr>
      </p:pic>
    </p:spTree>
    <p:extLst>
      <p:ext uri="{BB962C8B-B14F-4D97-AF65-F5344CB8AC3E}">
        <p14:creationId xmlns:p14="http://schemas.microsoft.com/office/powerpoint/2010/main" val="2692423352"/>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rgbClr val="33649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55565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5565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E807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E807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E807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772400" cy="1470025"/>
          </a:xfrm>
        </p:spPr>
        <p:txBody>
          <a:bodyPr>
            <a:normAutofit/>
          </a:bodyPr>
          <a:lstStyle/>
          <a:p>
            <a:r>
              <a:rPr lang="en-NZ" dirty="0">
                <a:latin typeface="+mn-lt"/>
              </a:rPr>
              <a:t>Watercare Services Limited</a:t>
            </a:r>
            <a:br>
              <a:rPr lang="en-NZ" dirty="0">
                <a:latin typeface="+mn-lt"/>
              </a:rPr>
            </a:br>
            <a:r>
              <a:rPr lang="en-NZ" dirty="0">
                <a:latin typeface="+mn-lt"/>
              </a:rPr>
              <a:t>2018/2019 Performance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924944"/>
            <a:ext cx="7969761" cy="2203697"/>
          </a:xfrm>
          <a:prstGeom prst="rect">
            <a:avLst/>
          </a:prstGeom>
        </p:spPr>
      </p:pic>
    </p:spTree>
    <p:extLst>
      <p:ext uri="{BB962C8B-B14F-4D97-AF65-F5344CB8AC3E}">
        <p14:creationId xmlns:p14="http://schemas.microsoft.com/office/powerpoint/2010/main" val="13649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060848"/>
            <a:ext cx="8785893" cy="4431983"/>
          </a:xfrm>
          <a:prstGeom prst="rect">
            <a:avLst/>
          </a:prstGeom>
        </p:spPr>
        <p:txBody>
          <a:bodyPr wrap="square">
            <a:spAutoFit/>
          </a:bodyPr>
          <a:lstStyle/>
          <a:p>
            <a:r>
              <a:rPr lang="en-US" sz="1600" b="1" dirty="0">
                <a:solidFill>
                  <a:srgbClr val="0070C0"/>
                </a:solidFill>
              </a:rPr>
              <a:t>Highlights</a:t>
            </a:r>
            <a:endParaRPr lang="en-NZ" sz="1600" b="1" dirty="0"/>
          </a:p>
          <a:p>
            <a:pPr marL="285750" indent="-285750">
              <a:buFont typeface="Arial" panose="020B0604020202020204" pitchFamily="34" charset="0"/>
              <a:buChar char="•"/>
            </a:pPr>
            <a:r>
              <a:rPr lang="en-US" sz="1600" dirty="0"/>
              <a:t>Revenue was $715m, exceeding our target of $651m due to higher levels of demand from customers and increased residential development across the region.</a:t>
            </a:r>
          </a:p>
          <a:p>
            <a:pPr marL="285750" indent="-285750">
              <a:buFont typeface="Arial" panose="020B0604020202020204" pitchFamily="34" charset="0"/>
              <a:buChar char="•"/>
            </a:pPr>
            <a:r>
              <a:rPr lang="en-US" sz="1600" dirty="0"/>
              <a:t>Our operating surplus was $176.4m, which was up 45% from 2017/2018.</a:t>
            </a:r>
          </a:p>
          <a:p>
            <a:pPr marL="285750" indent="-285750">
              <a:buFont typeface="Arial" panose="020B0604020202020204" pitchFamily="34" charset="0"/>
              <a:buChar char="•"/>
            </a:pPr>
            <a:r>
              <a:rPr lang="en-US" sz="1600" dirty="0"/>
              <a:t>We achieved $25.3m of savings on capital expenditure and operating expenditure.</a:t>
            </a:r>
          </a:p>
          <a:p>
            <a:pPr marL="285750" indent="-285750">
              <a:buFont typeface="Arial" panose="020B0604020202020204" pitchFamily="34" charset="0"/>
              <a:buChar char="•"/>
            </a:pPr>
            <a:r>
              <a:rPr lang="en-NZ" sz="1600" dirty="0"/>
              <a:t>Our debt rose by only $84m (to $1.7b) despite capital expenditure being at an all-time high ($447m in 2019).</a:t>
            </a:r>
          </a:p>
          <a:p>
            <a:pPr marL="285750" indent="-285750">
              <a:buFont typeface="Arial" panose="020B0604020202020204" pitchFamily="34" charset="0"/>
              <a:buChar char="•"/>
            </a:pPr>
            <a:r>
              <a:rPr lang="en-NZ" sz="1600" dirty="0"/>
              <a:t>We continued to proactively explore opportunities for efficiencies across the business and achieved just under $7.7m in efficiency gains. Efficiency for us means delivering best value for money and doing more with less.</a:t>
            </a:r>
          </a:p>
          <a:p>
            <a:pPr marL="285750" indent="-285750">
              <a:buFont typeface="Arial" panose="020B0604020202020204" pitchFamily="34" charset="0"/>
              <a:buChar char="•"/>
            </a:pPr>
            <a:r>
              <a:rPr lang="en-NZ" sz="1600" dirty="0"/>
              <a:t>In July 2018, we dis-established our treasury function and began utilising Auckland Council’s centralised treasury team. This enabled us to borrow at a lower cost of funds and saved us $7.4m in interest costs during the 2019 financial year.</a:t>
            </a:r>
          </a:p>
          <a:p>
            <a:pPr marL="285750" indent="-285750">
              <a:buFont typeface="Arial" panose="020B0604020202020204" pitchFamily="34" charset="0"/>
              <a:buChar char="•"/>
            </a:pPr>
            <a:r>
              <a:rPr lang="en-US" sz="1600" dirty="0"/>
              <a:t>We worked with the Value for Money team at Auckland Council with the s17A reviews into Three Waters, Communications &amp; Engagement, Procurement, Customer Services and ICT.</a:t>
            </a:r>
          </a:p>
          <a:p>
            <a:pPr marL="285750" indent="-285750">
              <a:buFont typeface="Arial" panose="020B0604020202020204" pitchFamily="34" charset="0"/>
              <a:buChar char="•"/>
            </a:pPr>
            <a:endParaRPr lang="en-US" sz="1400" dirty="0"/>
          </a:p>
          <a:p>
            <a:endParaRPr lang="en-US" sz="1400" dirty="0"/>
          </a:p>
          <a:p>
            <a:endParaRPr lang="en-US" sz="14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52798"/>
            <a:ext cx="2808311" cy="164945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04" y="1268760"/>
            <a:ext cx="2190398" cy="633497"/>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167" y="252798"/>
            <a:ext cx="2766415" cy="1649459"/>
          </a:xfrm>
          <a:prstGeom prst="rect">
            <a:avLst/>
          </a:prstGeom>
        </p:spPr>
      </p:pic>
    </p:spTree>
    <p:extLst>
      <p:ext uri="{BB962C8B-B14F-4D97-AF65-F5344CB8AC3E}">
        <p14:creationId xmlns:p14="http://schemas.microsoft.com/office/powerpoint/2010/main" val="419160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12776"/>
            <a:ext cx="8787951" cy="5878532"/>
          </a:xfrm>
          <a:prstGeom prst="rect">
            <a:avLst/>
          </a:prstGeom>
        </p:spPr>
        <p:txBody>
          <a:bodyPr wrap="square">
            <a:spAutoFit/>
          </a:bodyPr>
          <a:lstStyle/>
          <a:p>
            <a:endParaRPr lang="en-US" sz="1600" dirty="0"/>
          </a:p>
          <a:p>
            <a:endParaRPr lang="en-US" sz="1600" dirty="0"/>
          </a:p>
          <a:p>
            <a:r>
              <a:rPr lang="en-US" sz="1600" b="1" dirty="0">
                <a:solidFill>
                  <a:srgbClr val="0070C0"/>
                </a:solidFill>
              </a:rPr>
              <a:t>Highlights</a:t>
            </a:r>
          </a:p>
          <a:p>
            <a:pPr marL="285750" indent="-285750">
              <a:buFont typeface="Arial" panose="020B0604020202020204" pitchFamily="34" charset="0"/>
              <a:buChar char="•"/>
            </a:pPr>
            <a:r>
              <a:rPr lang="en-NZ" sz="1600" dirty="0"/>
              <a:t>We achieved the targets we set for Phase 1 of our energy efficiency and neutrality programme – saving 8GWh of energy through various process improvements across our treatment processes.</a:t>
            </a:r>
          </a:p>
          <a:p>
            <a:pPr marL="285750" indent="-285750">
              <a:buFont typeface="Arial" panose="020B0604020202020204" pitchFamily="34" charset="0"/>
              <a:buChar char="•"/>
            </a:pPr>
            <a:r>
              <a:rPr lang="en-US" sz="1600" dirty="0"/>
              <a:t>We planted 86,500 native trees in the </a:t>
            </a:r>
            <a:r>
              <a:rPr lang="en-US" sz="1600" dirty="0" err="1"/>
              <a:t>Hūnua</a:t>
            </a:r>
            <a:r>
              <a:rPr lang="en-US" sz="1600" dirty="0"/>
              <a:t> Ranges to improve slope stability and water quality.  </a:t>
            </a:r>
          </a:p>
          <a:p>
            <a:pPr marL="285750" indent="-285750">
              <a:buFont typeface="Arial" panose="020B0604020202020204" pitchFamily="34" charset="0"/>
              <a:buChar char="•"/>
            </a:pPr>
            <a:r>
              <a:rPr lang="en-NZ" sz="1600" dirty="0"/>
              <a:t>In July 2018, Watercare was one of around 60 companies that launched the Climate Change Coalition which aims to promote business leadership and collective action on the issue of climate change.</a:t>
            </a:r>
          </a:p>
          <a:p>
            <a:pPr marL="285750" indent="-285750">
              <a:buFont typeface="Arial" panose="020B0604020202020204" pitchFamily="34" charset="0"/>
              <a:buChar char="•"/>
            </a:pPr>
            <a:r>
              <a:rPr lang="en-US" sz="1600" dirty="0"/>
              <a:t>We launched our Climate Change Strategy.  This provides a road-map for Watercare to achieve Net Zero Carbon by 2050 (mitigation) and reduce greenhouse gas emissions by 45% by 2030. It will also assess the actions we need to take in relation to our physical assets, to ensure these remain fit for purpose in a changing climate over the next decades (adaptation).</a:t>
            </a:r>
          </a:p>
          <a:p>
            <a:pPr marL="285750" indent="-285750">
              <a:buFont typeface="Arial" panose="020B0604020202020204" pitchFamily="34" charset="0"/>
              <a:buChar char="•"/>
            </a:pPr>
            <a:r>
              <a:rPr lang="en-NZ" sz="1600" dirty="0"/>
              <a:t>In May 2019, we opened our first solar array at our </a:t>
            </a:r>
            <a:r>
              <a:rPr lang="en-NZ" sz="1600" dirty="0" err="1"/>
              <a:t>Pukekohe</a:t>
            </a:r>
            <a:r>
              <a:rPr lang="en-NZ" sz="1600" dirty="0"/>
              <a:t> Wastewater Treatment Plant. The 400 solar panels can generate about 170 megawatt hours of energy per year and save us $20,000/year. A further three solar array installations will be commissioned over the next financial year.</a:t>
            </a:r>
          </a:p>
          <a:p>
            <a:pPr marL="285750" indent="-285750">
              <a:buFont typeface="Arial" panose="020B0604020202020204" pitchFamily="34" charset="0"/>
              <a:buChar char="•"/>
            </a:pPr>
            <a:r>
              <a:rPr lang="en-NZ" sz="1600" dirty="0"/>
              <a:t>At our Rosedale Wastewater Treatment Plant we are building a thermal hydrolysis facility that will be completed in 2022. This will allow us to sterilise the </a:t>
            </a:r>
            <a:r>
              <a:rPr lang="en-NZ" sz="1600" dirty="0" err="1"/>
              <a:t>biosolids</a:t>
            </a:r>
            <a:r>
              <a:rPr lang="en-NZ" sz="1600" dirty="0"/>
              <a:t> from the treatment process and create fertiliser that can be used for beneficial purposes.</a:t>
            </a:r>
            <a:endParaRPr lang="en-NZ" sz="1400" dirty="0"/>
          </a:p>
          <a:p>
            <a:pPr marL="285750" indent="-285750">
              <a:buFont typeface="Arial" panose="020B0604020202020204" pitchFamily="34" charset="0"/>
              <a:buChar char="•"/>
            </a:pPr>
            <a:endParaRPr lang="en-NZ" sz="1400" dirty="0"/>
          </a:p>
          <a:p>
            <a:pPr marL="285750" indent="-285750">
              <a:buFont typeface="Arial" panose="020B0604020202020204" pitchFamily="34" charset="0"/>
              <a:buChar char="•"/>
            </a:pPr>
            <a:endParaRPr lang="en-NZ"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600" dirty="0"/>
          </a:p>
          <a:p>
            <a:endParaRPr lang="en-NZ" sz="16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3048425" cy="1552792"/>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60648"/>
            <a:ext cx="2428727" cy="1552792"/>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984341"/>
            <a:ext cx="2368855" cy="829099"/>
          </a:xfrm>
          <a:prstGeom prst="rect">
            <a:avLst/>
          </a:prstGeom>
        </p:spPr>
      </p:pic>
    </p:spTree>
    <p:extLst>
      <p:ext uri="{BB962C8B-B14F-4D97-AF65-F5344CB8AC3E}">
        <p14:creationId xmlns:p14="http://schemas.microsoft.com/office/powerpoint/2010/main" val="337135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endParaRPr lang="en-NZ"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48" y="-1"/>
            <a:ext cx="8125599" cy="6008585"/>
          </a:xfrm>
        </p:spPr>
      </p:pic>
    </p:spTree>
    <p:extLst>
      <p:ext uri="{BB962C8B-B14F-4D97-AF65-F5344CB8AC3E}">
        <p14:creationId xmlns:p14="http://schemas.microsoft.com/office/powerpoint/2010/main" val="167500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24" y="-21630"/>
            <a:ext cx="8229600" cy="1143000"/>
          </a:xfrm>
        </p:spPr>
        <p:txBody>
          <a:bodyPr>
            <a:normAutofit/>
          </a:bodyPr>
          <a:lstStyle/>
          <a:p>
            <a:r>
              <a:rPr lang="en-NZ" dirty="0"/>
              <a:t>15 x SOI Measures achieved</a:t>
            </a:r>
          </a:p>
        </p:txBody>
      </p:sp>
      <p:graphicFrame>
        <p:nvGraphicFramePr>
          <p:cNvPr id="6" name="Table 5"/>
          <p:cNvGraphicFramePr>
            <a:graphicFrameLocks noGrp="1"/>
          </p:cNvGraphicFramePr>
          <p:nvPr>
            <p:extLst>
              <p:ext uri="{D42A27DB-BD31-4B8C-83A1-F6EECF244321}">
                <p14:modId xmlns:p14="http://schemas.microsoft.com/office/powerpoint/2010/main" val="3750087364"/>
              </p:ext>
            </p:extLst>
          </p:nvPr>
        </p:nvGraphicFramePr>
        <p:xfrm>
          <a:off x="2627784" y="1115072"/>
          <a:ext cx="5760640" cy="4564472"/>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20000"/>
                    </a:ext>
                  </a:extLst>
                </a:gridCol>
              </a:tblGrid>
              <a:tr h="303124">
                <a:tc>
                  <a:txBody>
                    <a:bodyPr/>
                    <a:lstStyle/>
                    <a:p>
                      <a:r>
                        <a:rPr lang="en-US" sz="1100" b="1" dirty="0">
                          <a:solidFill>
                            <a:schemeClr val="tx1"/>
                          </a:solidFill>
                        </a:rPr>
                        <a:t>Median</a:t>
                      </a:r>
                      <a:r>
                        <a:rPr lang="en-US" sz="1100" b="1" baseline="0" dirty="0">
                          <a:solidFill>
                            <a:schemeClr val="tx1"/>
                          </a:solidFill>
                        </a:rPr>
                        <a:t> response time for attendance to urgent call-outs</a:t>
                      </a:r>
                      <a:endParaRPr lang="en-NZ" sz="1100" b="1" dirty="0">
                        <a:solidFill>
                          <a:schemeClr val="tx1"/>
                        </a:solidFill>
                      </a:endParaRPr>
                    </a:p>
                  </a:txBody>
                  <a:tcPr>
                    <a:solidFill>
                      <a:srgbClr val="E9EDF4"/>
                    </a:solidFill>
                  </a:tcPr>
                </a:tc>
                <a:extLst>
                  <a:ext uri="{0D108BD9-81ED-4DB2-BD59-A6C34878D82A}">
                    <a16:rowId xmlns:a16="http://schemas.microsoft.com/office/drawing/2014/main" val="10000"/>
                  </a:ext>
                </a:extLst>
              </a:tr>
              <a:tr h="272655">
                <a:tc>
                  <a:txBody>
                    <a:bodyPr/>
                    <a:lstStyle/>
                    <a:p>
                      <a:r>
                        <a:rPr lang="en-US" sz="1100" b="1" dirty="0">
                          <a:solidFill>
                            <a:schemeClr val="tx1"/>
                          </a:solidFill>
                        </a:rPr>
                        <a:t>Median response time for resolution of urgent call-outs</a:t>
                      </a:r>
                      <a:endParaRPr lang="en-NZ" sz="1100" b="1" dirty="0">
                        <a:solidFill>
                          <a:schemeClr val="tx1"/>
                        </a:solidFill>
                      </a:endParaRPr>
                    </a:p>
                  </a:txBody>
                  <a:tcPr/>
                </a:tc>
                <a:extLst>
                  <a:ext uri="{0D108BD9-81ED-4DB2-BD59-A6C34878D82A}">
                    <a16:rowId xmlns:a16="http://schemas.microsoft.com/office/drawing/2014/main" val="10001"/>
                  </a:ext>
                </a:extLst>
              </a:tr>
              <a:tr h="280393">
                <a:tc>
                  <a:txBody>
                    <a:bodyPr/>
                    <a:lstStyle/>
                    <a:p>
                      <a:r>
                        <a:rPr lang="en-US" sz="1100" b="1" dirty="0">
                          <a:solidFill>
                            <a:schemeClr val="tx1"/>
                          </a:solidFill>
                        </a:rPr>
                        <a:t>Median response time for attendance to non-urgent</a:t>
                      </a:r>
                      <a:r>
                        <a:rPr lang="en-US" sz="1100" b="1" baseline="0" dirty="0">
                          <a:solidFill>
                            <a:schemeClr val="tx1"/>
                          </a:solidFill>
                        </a:rPr>
                        <a:t> call-outs</a:t>
                      </a:r>
                      <a:endParaRPr lang="en-NZ" sz="1100" b="1" dirty="0">
                        <a:solidFill>
                          <a:schemeClr val="tx1"/>
                        </a:solidFill>
                      </a:endParaRPr>
                    </a:p>
                  </a:txBody>
                  <a:tcPr/>
                </a:tc>
                <a:extLst>
                  <a:ext uri="{0D108BD9-81ED-4DB2-BD59-A6C34878D82A}">
                    <a16:rowId xmlns:a16="http://schemas.microsoft.com/office/drawing/2014/main" val="10002"/>
                  </a:ext>
                </a:extLst>
              </a:tr>
              <a:tr h="272655">
                <a:tc>
                  <a:txBody>
                    <a:bodyPr/>
                    <a:lstStyle/>
                    <a:p>
                      <a:r>
                        <a:rPr lang="en-US" sz="1100" b="1" dirty="0">
                          <a:solidFill>
                            <a:schemeClr val="tx1"/>
                          </a:solidFill>
                        </a:rPr>
                        <a:t>Median response</a:t>
                      </a:r>
                      <a:r>
                        <a:rPr lang="en-US" sz="1100" b="1" baseline="0" dirty="0">
                          <a:solidFill>
                            <a:schemeClr val="tx1"/>
                          </a:solidFill>
                        </a:rPr>
                        <a:t> time for resolution of non-urgent call-outs</a:t>
                      </a:r>
                      <a:endParaRPr lang="en-NZ" sz="1100" b="1" dirty="0">
                        <a:solidFill>
                          <a:schemeClr val="tx1"/>
                        </a:solidFill>
                      </a:endParaRPr>
                    </a:p>
                  </a:txBody>
                  <a:tcPr/>
                </a:tc>
                <a:extLst>
                  <a:ext uri="{0D108BD9-81ED-4DB2-BD59-A6C34878D82A}">
                    <a16:rowId xmlns:a16="http://schemas.microsoft.com/office/drawing/2014/main" val="10003"/>
                  </a:ext>
                </a:extLst>
              </a:tr>
              <a:tr h="1154775">
                <a:tc>
                  <a:txBody>
                    <a:bodyPr/>
                    <a:lstStyle/>
                    <a:p>
                      <a:r>
                        <a:rPr lang="en-US" sz="1100" b="1" dirty="0">
                          <a:solidFill>
                            <a:schemeClr val="tx1"/>
                          </a:solidFill>
                        </a:rPr>
                        <a:t>Total number of complaints received</a:t>
                      </a:r>
                      <a:r>
                        <a:rPr lang="en-US" sz="1100" b="1" baseline="0" dirty="0">
                          <a:solidFill>
                            <a:schemeClr val="tx1"/>
                          </a:solidFill>
                        </a:rPr>
                        <a:t> by Watercare about any of the following:</a:t>
                      </a:r>
                    </a:p>
                    <a:p>
                      <a:pPr marL="342900" indent="-342900">
                        <a:buAutoNum type="alphaLcParenR"/>
                      </a:pPr>
                      <a:r>
                        <a:rPr lang="en-US" sz="1100" b="1" baseline="0" dirty="0">
                          <a:solidFill>
                            <a:schemeClr val="tx1"/>
                          </a:solidFill>
                        </a:rPr>
                        <a:t>Drinking water clarity</a:t>
                      </a:r>
                    </a:p>
                    <a:p>
                      <a:pPr marL="342900" indent="-342900">
                        <a:buAutoNum type="alphaLcParenR"/>
                      </a:pPr>
                      <a:r>
                        <a:rPr lang="en-US" sz="1100" b="1" baseline="0" dirty="0">
                          <a:solidFill>
                            <a:schemeClr val="tx1"/>
                          </a:solidFill>
                        </a:rPr>
                        <a:t>Drinking water taste</a:t>
                      </a:r>
                    </a:p>
                    <a:p>
                      <a:pPr marL="342900" indent="-342900">
                        <a:buAutoNum type="alphaLcParenR"/>
                      </a:pPr>
                      <a:r>
                        <a:rPr lang="en-US" sz="1100" b="1" baseline="0" dirty="0">
                          <a:solidFill>
                            <a:schemeClr val="tx1"/>
                          </a:solidFill>
                        </a:rPr>
                        <a:t>Drinking water odour</a:t>
                      </a:r>
                    </a:p>
                    <a:p>
                      <a:pPr marL="342900" indent="-342900">
                        <a:buAutoNum type="alphaLcParenR"/>
                      </a:pPr>
                      <a:r>
                        <a:rPr lang="en-US" sz="1100" b="1" baseline="0" dirty="0">
                          <a:solidFill>
                            <a:schemeClr val="tx1"/>
                          </a:solidFill>
                        </a:rPr>
                        <a:t>Drinking water pressure or flow</a:t>
                      </a:r>
                    </a:p>
                    <a:p>
                      <a:pPr marL="342900" indent="-342900">
                        <a:buAutoNum type="alphaLcParenR"/>
                      </a:pPr>
                      <a:r>
                        <a:rPr lang="en-US" sz="1100" b="1" baseline="0" dirty="0">
                          <a:solidFill>
                            <a:schemeClr val="tx1"/>
                          </a:solidFill>
                        </a:rPr>
                        <a:t>Continuity of supply</a:t>
                      </a:r>
                      <a:endParaRPr lang="en-NZ" sz="1100" b="1" dirty="0">
                        <a:solidFill>
                          <a:schemeClr val="tx1"/>
                        </a:solidFill>
                      </a:endParaRPr>
                    </a:p>
                  </a:txBody>
                  <a:tcPr/>
                </a:tc>
                <a:extLst>
                  <a:ext uri="{0D108BD9-81ED-4DB2-BD59-A6C34878D82A}">
                    <a16:rowId xmlns:a16="http://schemas.microsoft.com/office/drawing/2014/main" val="10004"/>
                  </a:ext>
                </a:extLst>
              </a:tr>
              <a:tr h="801927">
                <a:tc>
                  <a:txBody>
                    <a:bodyPr/>
                    <a:lstStyle/>
                    <a:p>
                      <a:pPr marL="0" indent="0">
                        <a:buNone/>
                      </a:pPr>
                      <a:r>
                        <a:rPr lang="en-US" sz="1100" b="1" dirty="0">
                          <a:solidFill>
                            <a:schemeClr val="tx1"/>
                          </a:solidFill>
                        </a:rPr>
                        <a:t>Total number of complaints</a:t>
                      </a:r>
                      <a:r>
                        <a:rPr lang="en-US" sz="1100" b="1" baseline="0" dirty="0">
                          <a:solidFill>
                            <a:schemeClr val="tx1"/>
                          </a:solidFill>
                        </a:rPr>
                        <a:t> received by Watercare about any of the following:</a:t>
                      </a:r>
                    </a:p>
                    <a:p>
                      <a:pPr marL="342900" indent="-342900">
                        <a:buAutoNum type="alphaLcParenR"/>
                      </a:pPr>
                      <a:r>
                        <a:rPr lang="en-US" sz="1100" b="1" baseline="0" dirty="0">
                          <a:solidFill>
                            <a:schemeClr val="tx1"/>
                          </a:solidFill>
                        </a:rPr>
                        <a:t>Sewage odour</a:t>
                      </a:r>
                    </a:p>
                    <a:p>
                      <a:pPr marL="342900" indent="-342900">
                        <a:buAutoNum type="alphaLcParenR"/>
                      </a:pPr>
                      <a:r>
                        <a:rPr lang="en-US" sz="1100" b="1" baseline="0" dirty="0">
                          <a:solidFill>
                            <a:schemeClr val="tx1"/>
                          </a:solidFill>
                        </a:rPr>
                        <a:t>Sewerage system faults</a:t>
                      </a:r>
                    </a:p>
                    <a:p>
                      <a:pPr marL="342900" indent="-342900">
                        <a:buAutoNum type="alphaLcParenR"/>
                      </a:pPr>
                      <a:r>
                        <a:rPr lang="en-US" sz="1100" b="1" baseline="0" dirty="0">
                          <a:solidFill>
                            <a:schemeClr val="tx1"/>
                          </a:solidFill>
                        </a:rPr>
                        <a:t>Sewerage system blockages</a:t>
                      </a:r>
                      <a:endParaRPr lang="en-NZ" sz="1100" b="1" dirty="0">
                        <a:solidFill>
                          <a:schemeClr val="tx1"/>
                        </a:solidFill>
                      </a:endParaRPr>
                    </a:p>
                  </a:txBody>
                  <a:tcPr/>
                </a:tc>
                <a:extLst>
                  <a:ext uri="{0D108BD9-81ED-4DB2-BD59-A6C34878D82A}">
                    <a16:rowId xmlns:a16="http://schemas.microsoft.com/office/drawing/2014/main" val="10005"/>
                  </a:ext>
                </a:extLst>
              </a:tr>
              <a:tr h="324618">
                <a:tc>
                  <a:txBody>
                    <a:bodyPr/>
                    <a:lstStyle/>
                    <a:p>
                      <a:pPr marL="0" indent="0">
                        <a:buNone/>
                      </a:pPr>
                      <a:r>
                        <a:rPr lang="en-US" sz="1100" b="1" dirty="0">
                          <a:solidFill>
                            <a:schemeClr val="tx1"/>
                          </a:solidFill>
                        </a:rPr>
                        <a:t>Attendance at sewage</a:t>
                      </a:r>
                      <a:r>
                        <a:rPr lang="en-US" sz="1100" b="1" baseline="0" dirty="0">
                          <a:solidFill>
                            <a:schemeClr val="tx1"/>
                          </a:solidFill>
                        </a:rPr>
                        <a:t> overflows resulting from blockages or other faults – median response time for attendance</a:t>
                      </a:r>
                      <a:endParaRPr lang="en-NZ" sz="1100" b="1" dirty="0">
                        <a:solidFill>
                          <a:schemeClr val="tx1"/>
                        </a:solidFill>
                      </a:endParaRPr>
                    </a:p>
                  </a:txBody>
                  <a:tcPr/>
                </a:tc>
                <a:extLst>
                  <a:ext uri="{0D108BD9-81ED-4DB2-BD59-A6C34878D82A}">
                    <a16:rowId xmlns:a16="http://schemas.microsoft.com/office/drawing/2014/main" val="10006"/>
                  </a:ext>
                </a:extLst>
              </a:tr>
              <a:tr h="303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Attendance at sewage</a:t>
                      </a:r>
                      <a:r>
                        <a:rPr lang="en-US" sz="1100" b="1" baseline="0" dirty="0">
                          <a:solidFill>
                            <a:schemeClr val="tx1"/>
                          </a:solidFill>
                        </a:rPr>
                        <a:t> overflows resulting from blockages or other faults – median response time for resolution</a:t>
                      </a:r>
                      <a:endParaRPr lang="en-NZ" sz="1100" b="1" dirty="0">
                        <a:solidFill>
                          <a:schemeClr val="tx1"/>
                        </a:solidFill>
                      </a:endParaRPr>
                    </a:p>
                  </a:txBody>
                  <a:tcPr/>
                </a:tc>
                <a:extLst>
                  <a:ext uri="{0D108BD9-81ED-4DB2-BD59-A6C34878D82A}">
                    <a16:rowId xmlns:a16="http://schemas.microsoft.com/office/drawing/2014/main" val="10007"/>
                  </a:ext>
                </a:extLst>
              </a:tr>
              <a:tr h="6255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Number of dry-weather</a:t>
                      </a:r>
                      <a:r>
                        <a:rPr lang="en-US" sz="1100" b="1" baseline="0" dirty="0">
                          <a:solidFill>
                            <a:schemeClr val="tx1"/>
                          </a:solidFill>
                        </a:rPr>
                        <a:t> overflows from Watercare’s sewerage system, expressed per 1000 sewerage connections to that sewerage system</a:t>
                      </a:r>
                      <a:endParaRPr lang="en-NZ" sz="1100" b="1" dirty="0">
                        <a:solidFill>
                          <a:schemeClr val="tx1"/>
                        </a:solidFill>
                      </a:endParaRPr>
                    </a:p>
                    <a:p>
                      <a:pPr marL="0" indent="0">
                        <a:buNone/>
                      </a:pPr>
                      <a:endParaRPr lang="en-NZ" sz="1100" b="1" dirty="0">
                        <a:solidFill>
                          <a:schemeClr val="tx1"/>
                        </a:solidFill>
                      </a:endParaRPr>
                    </a:p>
                  </a:txBody>
                  <a:tcPr/>
                </a:tc>
                <a:extLst>
                  <a:ext uri="{0D108BD9-81ED-4DB2-BD59-A6C34878D82A}">
                    <a16:rowId xmlns:a16="http://schemas.microsoft.com/office/drawing/2014/main" val="10008"/>
                  </a:ext>
                </a:extLst>
              </a:tr>
            </a:tbl>
          </a:graphicData>
        </a:graphic>
      </p:graphicFrame>
      <p:sp>
        <p:nvSpPr>
          <p:cNvPr id="3" name="TextBox 2"/>
          <p:cNvSpPr txBox="1"/>
          <p:nvPr/>
        </p:nvSpPr>
        <p:spPr>
          <a:xfrm>
            <a:off x="8368837" y="3399303"/>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0" name="TextBox 19"/>
          <p:cNvSpPr txBox="1"/>
          <p:nvPr/>
        </p:nvSpPr>
        <p:spPr>
          <a:xfrm>
            <a:off x="8382690" y="1367904"/>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1" name="TextBox 20"/>
          <p:cNvSpPr txBox="1"/>
          <p:nvPr/>
        </p:nvSpPr>
        <p:spPr>
          <a:xfrm>
            <a:off x="8368837" y="4177481"/>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2" name="TextBox 21"/>
          <p:cNvSpPr txBox="1"/>
          <p:nvPr/>
        </p:nvSpPr>
        <p:spPr>
          <a:xfrm>
            <a:off x="8391198" y="1699850"/>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3" name="TextBox 22"/>
          <p:cNvSpPr txBox="1"/>
          <p:nvPr/>
        </p:nvSpPr>
        <p:spPr>
          <a:xfrm>
            <a:off x="8368837" y="1956970"/>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4" name="TextBox 23"/>
          <p:cNvSpPr txBox="1"/>
          <p:nvPr/>
        </p:nvSpPr>
        <p:spPr>
          <a:xfrm>
            <a:off x="8391198" y="2219649"/>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5" name="TextBox 24"/>
          <p:cNvSpPr txBox="1"/>
          <p:nvPr/>
        </p:nvSpPr>
        <p:spPr>
          <a:xfrm>
            <a:off x="8355570" y="5020818"/>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6" name="TextBox 25"/>
          <p:cNvSpPr txBox="1"/>
          <p:nvPr/>
        </p:nvSpPr>
        <p:spPr>
          <a:xfrm>
            <a:off x="8382690" y="4619267"/>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19" name="TextBox 18"/>
          <p:cNvSpPr txBox="1"/>
          <p:nvPr/>
        </p:nvSpPr>
        <p:spPr>
          <a:xfrm>
            <a:off x="8382690" y="1113633"/>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24" y="1115072"/>
            <a:ext cx="2028084" cy="4564472"/>
          </a:xfrm>
          <a:prstGeom prst="rect">
            <a:avLst/>
          </a:prstGeom>
        </p:spPr>
      </p:pic>
    </p:spTree>
    <p:extLst>
      <p:ext uri="{BB962C8B-B14F-4D97-AF65-F5344CB8AC3E}">
        <p14:creationId xmlns:p14="http://schemas.microsoft.com/office/powerpoint/2010/main" val="63002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24" y="-21630"/>
            <a:ext cx="8229600" cy="1143000"/>
          </a:xfrm>
        </p:spPr>
        <p:txBody>
          <a:bodyPr>
            <a:normAutofit/>
          </a:bodyPr>
          <a:lstStyle/>
          <a:p>
            <a:r>
              <a:rPr lang="en-NZ" sz="3200" dirty="0"/>
              <a:t>15 x SOI Measures achieved – </a:t>
            </a:r>
            <a:r>
              <a:rPr lang="en-NZ" sz="3200" i="1" dirty="0"/>
              <a:t>continued..</a:t>
            </a:r>
            <a:r>
              <a:rPr lang="en-NZ" sz="3000" dirty="0"/>
              <a:t>.</a:t>
            </a:r>
          </a:p>
        </p:txBody>
      </p:sp>
      <p:sp>
        <p:nvSpPr>
          <p:cNvPr id="7" name="Content Placeholder 2"/>
          <p:cNvSpPr txBox="1">
            <a:spLocks/>
          </p:cNvSpPr>
          <p:nvPr/>
        </p:nvSpPr>
        <p:spPr>
          <a:xfrm>
            <a:off x="-38214" y="1030821"/>
            <a:ext cx="8813576" cy="4320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55565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5565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E807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E807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E807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NZ" sz="2200" b="1" dirty="0"/>
          </a:p>
          <a:p>
            <a:pPr lvl="2"/>
            <a:endParaRPr lang="en-NZ" sz="1400" i="1" dirty="0">
              <a:solidFill>
                <a:schemeClr val="tx2">
                  <a:lumMod val="60000"/>
                  <a:lumOff val="40000"/>
                </a:schemeClr>
              </a:solidFill>
            </a:endParaRPr>
          </a:p>
          <a:p>
            <a:pPr marL="457200" lvl="1" indent="0">
              <a:buFont typeface="Arial" panose="020B0604020202020204" pitchFamily="34" charset="0"/>
              <a:buNone/>
            </a:pPr>
            <a:endParaRPr lang="en-NZ" sz="2200" i="1" dirty="0"/>
          </a:p>
          <a:p>
            <a:pPr lvl="1"/>
            <a:endParaRPr lang="en-NZ" dirty="0"/>
          </a:p>
          <a:p>
            <a:pPr marL="457200" lvl="1" indent="0">
              <a:buFont typeface="Arial" panose="020B0604020202020204" pitchFamily="34" charset="0"/>
              <a:buNone/>
            </a:pPr>
            <a:endParaRPr lang="en-NZ" dirty="0"/>
          </a:p>
          <a:p>
            <a:pPr marL="457200" lvl="1" indent="0">
              <a:buFont typeface="Arial" panose="020B0604020202020204" pitchFamily="34" charset="0"/>
              <a:buNone/>
            </a:pPr>
            <a:endParaRPr lang="en-NZ" dirty="0"/>
          </a:p>
          <a:p>
            <a:pPr lvl="1"/>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831859268"/>
              </p:ext>
            </p:extLst>
          </p:nvPr>
        </p:nvGraphicFramePr>
        <p:xfrm>
          <a:off x="3179317" y="1252862"/>
          <a:ext cx="5227649" cy="4392489"/>
        </p:xfrm>
        <a:graphic>
          <a:graphicData uri="http://schemas.openxmlformats.org/drawingml/2006/table">
            <a:tbl>
              <a:tblPr firstRow="1" bandRow="1">
                <a:tableStyleId>{5C22544A-7EE6-4342-B048-85BDC9FD1C3A}</a:tableStyleId>
              </a:tblPr>
              <a:tblGrid>
                <a:gridCol w="5227649">
                  <a:extLst>
                    <a:ext uri="{9D8B030D-6E8A-4147-A177-3AD203B41FA5}">
                      <a16:colId xmlns:a16="http://schemas.microsoft.com/office/drawing/2014/main" val="20000"/>
                    </a:ext>
                  </a:extLst>
                </a:gridCol>
              </a:tblGrid>
              <a:tr h="1641847">
                <a:tc>
                  <a:txBody>
                    <a:bodyPr/>
                    <a:lstStyle/>
                    <a:p>
                      <a:r>
                        <a:rPr lang="en-US" sz="1100" b="1" dirty="0">
                          <a:solidFill>
                            <a:schemeClr val="tx1"/>
                          </a:solidFill>
                        </a:rPr>
                        <a:t>Compliance with Watercare’s resource consents for discharge from its sewerage</a:t>
                      </a:r>
                      <a:r>
                        <a:rPr lang="en-US" sz="1100" b="1" baseline="0" dirty="0">
                          <a:solidFill>
                            <a:schemeClr val="tx1"/>
                          </a:solidFill>
                        </a:rPr>
                        <a:t> system measured by the number of:</a:t>
                      </a:r>
                    </a:p>
                    <a:p>
                      <a:pPr marL="228600" indent="-228600">
                        <a:buAutoNum type="alphaLcParenR"/>
                      </a:pPr>
                      <a:r>
                        <a:rPr lang="en-US" sz="1100" b="1" baseline="0" dirty="0">
                          <a:solidFill>
                            <a:schemeClr val="tx1"/>
                          </a:solidFill>
                        </a:rPr>
                        <a:t>Abatement notices</a:t>
                      </a:r>
                    </a:p>
                    <a:p>
                      <a:pPr marL="228600" indent="-228600">
                        <a:buAutoNum type="alphaLcParenR"/>
                      </a:pPr>
                      <a:r>
                        <a:rPr lang="en-US" sz="1100" b="1" baseline="0" dirty="0">
                          <a:solidFill>
                            <a:schemeClr val="tx1"/>
                          </a:solidFill>
                        </a:rPr>
                        <a:t>Infringement notices</a:t>
                      </a:r>
                    </a:p>
                    <a:p>
                      <a:pPr marL="228600" indent="-228600">
                        <a:buAutoNum type="alphaLcParenR"/>
                      </a:pPr>
                      <a:r>
                        <a:rPr lang="en-US" sz="1100" b="1" baseline="0" dirty="0">
                          <a:solidFill>
                            <a:schemeClr val="tx1"/>
                          </a:solidFill>
                        </a:rPr>
                        <a:t>Enforcement orders</a:t>
                      </a:r>
                    </a:p>
                    <a:p>
                      <a:pPr marL="228600" indent="-228600">
                        <a:buAutoNum type="alphaLcParenR"/>
                      </a:pPr>
                      <a:r>
                        <a:rPr lang="en-US" sz="1100" b="1" baseline="0" dirty="0">
                          <a:solidFill>
                            <a:schemeClr val="tx1"/>
                          </a:solidFill>
                        </a:rPr>
                        <a:t>Convictions</a:t>
                      </a:r>
                      <a:endParaRPr lang="en-NZ" sz="1100" b="1" baseline="0" dirty="0">
                        <a:solidFill>
                          <a:schemeClr val="tx1"/>
                        </a:solidFill>
                      </a:endParaRPr>
                    </a:p>
                    <a:p>
                      <a:pPr marL="0" indent="0">
                        <a:buNone/>
                      </a:pPr>
                      <a:r>
                        <a:rPr lang="en-US" sz="1100" b="1" baseline="0" dirty="0">
                          <a:solidFill>
                            <a:schemeClr val="tx1"/>
                          </a:solidFill>
                        </a:rPr>
                        <a:t>Received by Watercare in relation to those consents</a:t>
                      </a:r>
                    </a:p>
                  </a:txBody>
                  <a:tcPr>
                    <a:solidFill>
                      <a:schemeClr val="accent1">
                        <a:lumMod val="20000"/>
                        <a:lumOff val="80000"/>
                      </a:schemeClr>
                    </a:solidFill>
                  </a:tcPr>
                </a:tc>
                <a:extLst>
                  <a:ext uri="{0D108BD9-81ED-4DB2-BD59-A6C34878D82A}">
                    <a16:rowId xmlns:a16="http://schemas.microsoft.com/office/drawing/2014/main" val="10000"/>
                  </a:ext>
                </a:extLst>
              </a:tr>
              <a:tr h="544507">
                <a:tc>
                  <a:txBody>
                    <a:bodyPr/>
                    <a:lstStyle/>
                    <a:p>
                      <a:pPr marL="0" indent="0">
                        <a:buNone/>
                      </a:pPr>
                      <a:r>
                        <a:rPr lang="en-US" sz="1100" b="1" baseline="0" dirty="0">
                          <a:solidFill>
                            <a:schemeClr val="tx1"/>
                          </a:solidFill>
                        </a:rPr>
                        <a:t>Average number of wet-weather overflows per discharge location</a:t>
                      </a:r>
                    </a:p>
                  </a:txBody>
                  <a:tcPr/>
                </a:tc>
                <a:extLst>
                  <a:ext uri="{0D108BD9-81ED-4DB2-BD59-A6C34878D82A}">
                    <a16:rowId xmlns:a16="http://schemas.microsoft.com/office/drawing/2014/main" val="10001"/>
                  </a:ext>
                </a:extLst>
              </a:tr>
              <a:tr h="553876">
                <a:tc>
                  <a:txBody>
                    <a:bodyPr/>
                    <a:lstStyle/>
                    <a:p>
                      <a:pPr marL="0" indent="0" algn="l" defTabSz="914400" rtl="0" eaLnBrk="1" latinLnBrk="0" hangingPunct="1">
                        <a:buNone/>
                      </a:pPr>
                      <a:r>
                        <a:rPr lang="en-NZ" sz="1100" b="1" kern="1200" baseline="0" dirty="0">
                          <a:solidFill>
                            <a:schemeClr val="tx1"/>
                          </a:solidFill>
                          <a:latin typeface="+mn-lt"/>
                          <a:ea typeface="+mn-ea"/>
                          <a:cs typeface="+mn-cs"/>
                        </a:rPr>
                        <a:t>The average consumption of drinking water per day per resident (gross PCC) (12 month rolling average) </a:t>
                      </a:r>
                    </a:p>
                  </a:txBody>
                  <a:tcPr/>
                </a:tc>
                <a:extLst>
                  <a:ext uri="{0D108BD9-81ED-4DB2-BD59-A6C34878D82A}">
                    <a16:rowId xmlns:a16="http://schemas.microsoft.com/office/drawing/2014/main" val="10002"/>
                  </a:ext>
                </a:extLst>
              </a:tr>
              <a:tr h="544507">
                <a:tc>
                  <a:txBody>
                    <a:bodyPr/>
                    <a:lstStyle/>
                    <a:p>
                      <a:pPr marL="0" indent="0" algn="l" defTabSz="914400" rtl="0" eaLnBrk="1" latinLnBrk="0" hangingPunct="1">
                        <a:buNone/>
                      </a:pPr>
                      <a:r>
                        <a:rPr lang="en-US" sz="1100" b="1" kern="1200" baseline="0" dirty="0">
                          <a:solidFill>
                            <a:schemeClr val="tx1"/>
                          </a:solidFill>
                          <a:latin typeface="+mn-lt"/>
                          <a:ea typeface="+mn-ea"/>
                          <a:cs typeface="+mn-cs"/>
                        </a:rPr>
                        <a:t>Net Promoter Score (NPS)</a:t>
                      </a:r>
                      <a:endParaRPr lang="en-NZ" sz="1100" b="1" kern="1200" baseline="0" dirty="0">
                        <a:solidFill>
                          <a:schemeClr val="tx1"/>
                        </a:solidFill>
                        <a:latin typeface="+mn-lt"/>
                        <a:ea typeface="+mn-ea"/>
                        <a:cs typeface="+mn-cs"/>
                      </a:endParaRPr>
                    </a:p>
                  </a:txBody>
                  <a:tcPr/>
                </a:tc>
                <a:extLst>
                  <a:ext uri="{0D108BD9-81ED-4DB2-BD59-A6C34878D82A}">
                    <a16:rowId xmlns:a16="http://schemas.microsoft.com/office/drawing/2014/main" val="10003"/>
                  </a:ext>
                </a:extLst>
              </a:tr>
              <a:tr h="55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mn-lt"/>
                          <a:ea typeface="+mn-ea"/>
                          <a:cs typeface="+mn-cs"/>
                        </a:rPr>
                        <a:t>The extent to which Watercare’s drinking water supply complies with part 4 of the drinking water standards (Bacterial Compliance Criteria)</a:t>
                      </a:r>
                      <a:endParaRPr lang="en-NZ" sz="1100" b="1" kern="1200" baseline="0" dirty="0">
                        <a:solidFill>
                          <a:schemeClr val="tx1"/>
                        </a:solidFill>
                        <a:latin typeface="+mn-lt"/>
                        <a:ea typeface="+mn-ea"/>
                        <a:cs typeface="+mn-cs"/>
                      </a:endParaRPr>
                    </a:p>
                  </a:txBody>
                  <a:tcPr/>
                </a:tc>
                <a:extLst>
                  <a:ext uri="{0D108BD9-81ED-4DB2-BD59-A6C34878D82A}">
                    <a16:rowId xmlns:a16="http://schemas.microsoft.com/office/drawing/2014/main" val="10004"/>
                  </a:ext>
                </a:extLst>
              </a:tr>
              <a:tr h="55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mn-lt"/>
                          <a:ea typeface="+mn-ea"/>
                          <a:cs typeface="+mn-cs"/>
                        </a:rPr>
                        <a:t>The extent to which </a:t>
                      </a:r>
                      <a:r>
                        <a:rPr lang="en-US" sz="1100" b="1" kern="1200" baseline="0" dirty="0" err="1">
                          <a:solidFill>
                            <a:schemeClr val="tx1"/>
                          </a:solidFill>
                          <a:latin typeface="+mn-lt"/>
                          <a:ea typeface="+mn-ea"/>
                          <a:cs typeface="+mn-cs"/>
                        </a:rPr>
                        <a:t>Watercare’s</a:t>
                      </a:r>
                      <a:r>
                        <a:rPr lang="en-US" sz="1100" b="1" kern="1200" baseline="0" dirty="0">
                          <a:solidFill>
                            <a:schemeClr val="tx1"/>
                          </a:solidFill>
                          <a:latin typeface="+mn-lt"/>
                          <a:ea typeface="+mn-ea"/>
                          <a:cs typeface="+mn-cs"/>
                        </a:rPr>
                        <a:t> drinking water supply complies with part 5 of the drinking water standards (</a:t>
                      </a:r>
                      <a:r>
                        <a:rPr lang="en-US" sz="1100" b="1" kern="1200" baseline="0" dirty="0" err="1">
                          <a:solidFill>
                            <a:schemeClr val="tx1"/>
                          </a:solidFill>
                          <a:latin typeface="+mn-lt"/>
                          <a:ea typeface="+mn-ea"/>
                          <a:cs typeface="+mn-cs"/>
                        </a:rPr>
                        <a:t>Protozoal</a:t>
                      </a:r>
                      <a:r>
                        <a:rPr lang="en-US" sz="1100" b="1" kern="1200" baseline="0" dirty="0">
                          <a:solidFill>
                            <a:schemeClr val="tx1"/>
                          </a:solidFill>
                          <a:latin typeface="+mn-lt"/>
                          <a:ea typeface="+mn-ea"/>
                          <a:cs typeface="+mn-cs"/>
                        </a:rPr>
                        <a:t> Compliance Criteria)</a:t>
                      </a:r>
                      <a:endParaRPr lang="en-NZ" sz="1100" b="1" kern="1200" baseline="0" dirty="0">
                        <a:solidFill>
                          <a:schemeClr val="tx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
        <p:nvSpPr>
          <p:cNvPr id="17" name="TextBox 16"/>
          <p:cNvSpPr txBox="1"/>
          <p:nvPr/>
        </p:nvSpPr>
        <p:spPr>
          <a:xfrm>
            <a:off x="8389535" y="1276967"/>
            <a:ext cx="330392"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0" name="TextBox 19"/>
          <p:cNvSpPr txBox="1"/>
          <p:nvPr/>
        </p:nvSpPr>
        <p:spPr>
          <a:xfrm>
            <a:off x="8365517" y="3392662"/>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1" name="TextBox 20"/>
          <p:cNvSpPr txBox="1"/>
          <p:nvPr/>
        </p:nvSpPr>
        <p:spPr>
          <a:xfrm>
            <a:off x="8365259" y="2928802"/>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2" name="TextBox 21"/>
          <p:cNvSpPr txBox="1"/>
          <p:nvPr/>
        </p:nvSpPr>
        <p:spPr>
          <a:xfrm>
            <a:off x="8365259" y="3917744"/>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3" name="TextBox 22"/>
          <p:cNvSpPr txBox="1"/>
          <p:nvPr/>
        </p:nvSpPr>
        <p:spPr>
          <a:xfrm>
            <a:off x="8385395" y="4595492"/>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sp>
        <p:nvSpPr>
          <p:cNvPr id="24" name="TextBox 23"/>
          <p:cNvSpPr txBox="1"/>
          <p:nvPr/>
        </p:nvSpPr>
        <p:spPr>
          <a:xfrm>
            <a:off x="8385395" y="4595492"/>
            <a:ext cx="354668" cy="369332"/>
          </a:xfrm>
          <a:prstGeom prst="rect">
            <a:avLst/>
          </a:prstGeom>
          <a:noFill/>
        </p:spPr>
        <p:txBody>
          <a:bodyPr wrap="square" rtlCol="0">
            <a:spAutoFit/>
          </a:bodyPr>
          <a:lstStyle/>
          <a:p>
            <a:r>
              <a:rPr lang="en-US" b="1" dirty="0">
                <a:solidFill>
                  <a:srgbClr val="00B050"/>
                </a:solidFill>
                <a:sym typeface="Wingdings" panose="05000000000000000000" pitchFamily="2" charset="2"/>
              </a:rPr>
              <a:t></a:t>
            </a:r>
            <a:endParaRPr lang="en-NZ"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36" y="1252862"/>
            <a:ext cx="2719009" cy="4371204"/>
          </a:xfrm>
          <a:prstGeom prst="rect">
            <a:avLst/>
          </a:prstGeom>
        </p:spPr>
      </p:pic>
      <p:sp>
        <p:nvSpPr>
          <p:cNvPr id="5" name="Rectangle 4"/>
          <p:cNvSpPr/>
          <p:nvPr/>
        </p:nvSpPr>
        <p:spPr>
          <a:xfrm>
            <a:off x="8406966" y="5111727"/>
            <a:ext cx="365806" cy="369332"/>
          </a:xfrm>
          <a:prstGeom prst="rect">
            <a:avLst/>
          </a:prstGeom>
        </p:spPr>
        <p:txBody>
          <a:bodyPr wrap="none">
            <a:spAutoFit/>
          </a:bodyPr>
          <a:lstStyle/>
          <a:p>
            <a:r>
              <a:rPr lang="en-US" b="1" dirty="0">
                <a:solidFill>
                  <a:srgbClr val="00B050"/>
                </a:solidFill>
                <a:sym typeface="Wingdings" panose="05000000000000000000" pitchFamily="2" charset="2"/>
              </a:rPr>
              <a:t></a:t>
            </a:r>
            <a:endParaRPr lang="en-NZ" dirty="0"/>
          </a:p>
        </p:txBody>
      </p:sp>
    </p:spTree>
    <p:extLst>
      <p:ext uri="{BB962C8B-B14F-4D97-AF65-F5344CB8AC3E}">
        <p14:creationId xmlns:p14="http://schemas.microsoft.com/office/powerpoint/2010/main" val="352547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24" y="-21630"/>
            <a:ext cx="8229600" cy="1143000"/>
          </a:xfrm>
        </p:spPr>
        <p:txBody>
          <a:bodyPr>
            <a:normAutofit/>
          </a:bodyPr>
          <a:lstStyle/>
          <a:p>
            <a:r>
              <a:rPr lang="en-NZ" dirty="0"/>
              <a:t>1 x SOI measure not achieved</a:t>
            </a:r>
          </a:p>
        </p:txBody>
      </p:sp>
      <p:sp>
        <p:nvSpPr>
          <p:cNvPr id="3" name="Content Placeholder 2"/>
          <p:cNvSpPr>
            <a:spLocks noGrp="1"/>
          </p:cNvSpPr>
          <p:nvPr>
            <p:ph idx="1"/>
          </p:nvPr>
        </p:nvSpPr>
        <p:spPr>
          <a:xfrm>
            <a:off x="755576" y="1000254"/>
            <a:ext cx="7848872" cy="4949026"/>
          </a:xfrm>
        </p:spPr>
        <p:txBody>
          <a:bodyPr>
            <a:normAutofit/>
          </a:bodyPr>
          <a:lstStyle/>
          <a:p>
            <a:pPr marL="0" indent="0">
              <a:buNone/>
            </a:pPr>
            <a:r>
              <a:rPr lang="en-NZ" sz="1600" b="1" dirty="0">
                <a:solidFill>
                  <a:schemeClr val="tx1"/>
                </a:solidFill>
              </a:rPr>
              <a:t>The percentage of real water loss from Watercare’s networked reticulation system (rolling 12 month average): </a:t>
            </a:r>
            <a:r>
              <a:rPr lang="en-US" sz="1600" b="1" dirty="0">
                <a:solidFill>
                  <a:schemeClr val="tx1"/>
                </a:solidFill>
              </a:rPr>
              <a:t>Result: 13.1%.  Target: ≤13.0%.</a:t>
            </a:r>
          </a:p>
          <a:p>
            <a:pPr marL="0" indent="0">
              <a:buNone/>
            </a:pPr>
            <a:endParaRPr lang="en-US" sz="1600" b="1" dirty="0">
              <a:solidFill>
                <a:schemeClr val="tx1"/>
              </a:solidFill>
            </a:endParaRPr>
          </a:p>
          <a:p>
            <a:r>
              <a:rPr lang="en-NZ" sz="1600" dirty="0">
                <a:solidFill>
                  <a:schemeClr val="tx1"/>
                </a:solidFill>
              </a:rPr>
              <a:t>The water losses in this measure are calculated by deducting water sales volumes and unbilled water usage from the total volume of water produced.</a:t>
            </a:r>
            <a:endParaRPr lang="en-US" sz="1600" dirty="0">
              <a:solidFill>
                <a:schemeClr val="tx1"/>
              </a:solidFill>
            </a:endParaRPr>
          </a:p>
          <a:p>
            <a:r>
              <a:rPr lang="en-NZ" sz="1600" dirty="0">
                <a:solidFill>
                  <a:schemeClr val="tx1"/>
                </a:solidFill>
              </a:rPr>
              <a:t>These unbilled uses fall into three categories: </a:t>
            </a:r>
          </a:p>
          <a:p>
            <a:pPr marL="742950" lvl="2" indent="-342900"/>
            <a:r>
              <a:rPr lang="en-NZ" sz="1600" dirty="0">
                <a:solidFill>
                  <a:schemeClr val="tx1"/>
                </a:solidFill>
              </a:rPr>
              <a:t>operational usage (pipeline flushing, fire-fighting, etc.)</a:t>
            </a:r>
          </a:p>
          <a:p>
            <a:pPr marL="742950" lvl="2" indent="-342900"/>
            <a:r>
              <a:rPr lang="en-NZ" sz="1600" dirty="0">
                <a:solidFill>
                  <a:schemeClr val="tx1"/>
                </a:solidFill>
              </a:rPr>
              <a:t>meter under-recording; and </a:t>
            </a:r>
          </a:p>
          <a:p>
            <a:pPr marL="742950" lvl="2" indent="-342900"/>
            <a:r>
              <a:rPr lang="en-NZ" sz="1600" dirty="0">
                <a:solidFill>
                  <a:schemeClr val="tx1"/>
                </a:solidFill>
              </a:rPr>
              <a:t>unauthorised usage (e.g. illegal use through hydrants, etc.)</a:t>
            </a:r>
          </a:p>
          <a:p>
            <a:pPr marL="0" lvl="1" indent="0">
              <a:buNone/>
            </a:pPr>
            <a:endParaRPr lang="en-US" sz="1600" i="1" dirty="0">
              <a:solidFill>
                <a:schemeClr val="tx1"/>
              </a:solidFill>
            </a:endParaRPr>
          </a:p>
          <a:p>
            <a:pPr marL="0" lvl="1" indent="0">
              <a:buNone/>
            </a:pPr>
            <a:r>
              <a:rPr lang="en-US" sz="1600" i="1" dirty="0">
                <a:solidFill>
                  <a:schemeClr val="tx1"/>
                </a:solidFill>
              </a:rPr>
              <a:t>Actions we are taking:</a:t>
            </a:r>
            <a:endParaRPr lang="en-NZ" sz="1600" i="1" dirty="0">
              <a:solidFill>
                <a:schemeClr val="tx1"/>
              </a:solidFill>
            </a:endParaRPr>
          </a:p>
          <a:p>
            <a:pPr marL="342900" lvl="1" indent="-342900">
              <a:buAutoNum type="arabicPeriod"/>
            </a:pPr>
            <a:r>
              <a:rPr lang="en-NZ" sz="1600" dirty="0">
                <a:solidFill>
                  <a:schemeClr val="tx1"/>
                </a:solidFill>
              </a:rPr>
              <a:t>A taskforce is investigating unauthorised usage and is taking all necessary steps to address unauthorised use. </a:t>
            </a:r>
          </a:p>
          <a:p>
            <a:pPr marL="342900" lvl="1" indent="-342900">
              <a:buAutoNum type="arabicPeriod"/>
            </a:pPr>
            <a:r>
              <a:rPr lang="en-NZ" sz="1600" dirty="0">
                <a:solidFill>
                  <a:schemeClr val="tx1"/>
                </a:solidFill>
              </a:rPr>
              <a:t>We are focusing on improving the accuracy of measuring total volume of water produced. </a:t>
            </a:r>
          </a:p>
          <a:p>
            <a:pPr marL="342900" lvl="1" indent="-342900">
              <a:buAutoNum type="arabicPeriod"/>
            </a:pPr>
            <a:r>
              <a:rPr lang="en-NZ" sz="1600" dirty="0">
                <a:solidFill>
                  <a:schemeClr val="tx1"/>
                </a:solidFill>
              </a:rPr>
              <a:t>We are improving the accuracy of our Bulk Supply Points (BSP) to improve granularity of water supply data.  </a:t>
            </a:r>
            <a:endParaRPr lang="en-NZ" sz="2600" i="1" dirty="0"/>
          </a:p>
          <a:p>
            <a:pPr lvl="1"/>
            <a:endParaRPr lang="en-NZ" dirty="0"/>
          </a:p>
          <a:p>
            <a:pPr marL="457200" lvl="1" indent="0">
              <a:buNone/>
            </a:pPr>
            <a:endParaRPr lang="en-NZ" dirty="0"/>
          </a:p>
          <a:p>
            <a:pPr marL="457200" lvl="1" indent="0">
              <a:buNone/>
            </a:pPr>
            <a:endParaRPr lang="en-NZ" dirty="0"/>
          </a:p>
          <a:p>
            <a:pPr lvl="1"/>
            <a:endParaRPr lang="en-NZ" dirty="0"/>
          </a:p>
        </p:txBody>
      </p:sp>
    </p:spTree>
    <p:extLst>
      <p:ext uri="{BB962C8B-B14F-4D97-AF65-F5344CB8AC3E}">
        <p14:creationId xmlns:p14="http://schemas.microsoft.com/office/powerpoint/2010/main" val="422860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988840"/>
            <a:ext cx="8640960" cy="6740307"/>
          </a:xfrm>
          <a:prstGeom prst="rect">
            <a:avLst/>
          </a:prstGeom>
          <a:noFill/>
        </p:spPr>
        <p:txBody>
          <a:bodyPr wrap="square" rtlCol="0">
            <a:spAutoFit/>
          </a:bodyPr>
          <a:lstStyle/>
          <a:p>
            <a:r>
              <a:rPr lang="en-US" sz="1600" b="1" dirty="0">
                <a:solidFill>
                  <a:srgbClr val="0070C0"/>
                </a:solidFill>
              </a:rPr>
              <a:t>Highlights</a:t>
            </a:r>
          </a:p>
          <a:p>
            <a:pPr marL="285750" indent="-285750">
              <a:buFont typeface="Arial" panose="020B0604020202020204" pitchFamily="34" charset="0"/>
              <a:buChar char="•"/>
            </a:pPr>
            <a:r>
              <a:rPr lang="en-US" sz="1600" dirty="0"/>
              <a:t>We invested $447m in infrastructure.</a:t>
            </a:r>
          </a:p>
          <a:p>
            <a:pPr marL="285750" indent="-285750">
              <a:buFont typeface="Arial" panose="020B0604020202020204" pitchFamily="34" charset="0"/>
              <a:buChar char="•"/>
            </a:pPr>
            <a:r>
              <a:rPr lang="en-NZ" sz="1600" dirty="0"/>
              <a:t>In March 2019, we signed a construction contract with </a:t>
            </a:r>
            <a:r>
              <a:rPr lang="en-NZ" sz="1600" dirty="0" err="1"/>
              <a:t>Ghella-Abergeldie</a:t>
            </a:r>
            <a:r>
              <a:rPr lang="en-NZ" sz="1600" dirty="0"/>
              <a:t> Joint Venture for the delivery of the Central Interceptor. This $1.2 billion project promises to leave a legacy for wider Auckland, local communities and our industry. </a:t>
            </a:r>
          </a:p>
          <a:p>
            <a:pPr marL="285750" indent="-285750">
              <a:buFont typeface="Arial" panose="020B0604020202020204" pitchFamily="34" charset="0"/>
              <a:buChar char="•"/>
            </a:pPr>
            <a:r>
              <a:rPr lang="en-US" sz="1600" dirty="0"/>
              <a:t>All Central Interceptor procurement milestone dates have been met.</a:t>
            </a:r>
          </a:p>
          <a:p>
            <a:pPr marL="285750" indent="-285750">
              <a:buFont typeface="Arial" panose="020B0604020202020204" pitchFamily="34" charset="0"/>
              <a:buChar char="•"/>
            </a:pPr>
            <a:r>
              <a:rPr lang="en-NZ" sz="1600" dirty="0"/>
              <a:t>We commissioned a new water treatment plant for </a:t>
            </a:r>
            <a:r>
              <a:rPr lang="en-NZ" sz="1600" dirty="0" err="1"/>
              <a:t>Warkworth</a:t>
            </a:r>
            <a:r>
              <a:rPr lang="en-NZ" sz="1600" dirty="0"/>
              <a:t>, with water supplied from a secure underground aquifer, instead of the at-risk </a:t>
            </a:r>
            <a:r>
              <a:rPr lang="en-NZ" sz="1600" dirty="0" err="1"/>
              <a:t>Mahurangi</a:t>
            </a:r>
            <a:r>
              <a:rPr lang="en-NZ" sz="1600" dirty="0"/>
              <a:t> River. The new plant is a substantial investment and will double capacity and cater for growth in this fast-growing region. </a:t>
            </a:r>
          </a:p>
          <a:p>
            <a:pPr marL="285750" indent="-285750">
              <a:buFont typeface="Arial" panose="020B0604020202020204" pitchFamily="34" charset="0"/>
              <a:buChar char="•"/>
            </a:pPr>
            <a:r>
              <a:rPr lang="en-NZ" sz="1600" dirty="0"/>
              <a:t>We commissioned the first set of ‘containerised plants’ to service local communities in </a:t>
            </a:r>
            <a:r>
              <a:rPr lang="en-NZ" sz="1600" dirty="0" err="1"/>
              <a:t>Warkworth</a:t>
            </a:r>
            <a:r>
              <a:rPr lang="en-NZ" sz="1600" dirty="0"/>
              <a:t>, </a:t>
            </a:r>
            <a:r>
              <a:rPr lang="en-NZ" sz="1600" dirty="0" err="1"/>
              <a:t>Owhanake</a:t>
            </a:r>
            <a:r>
              <a:rPr lang="en-NZ" sz="1600" dirty="0"/>
              <a:t> and Clarks Beach while the existing facilities are going through significant upgrades. These plants use the sustainable membrane bioreactors (MBR) to treat wastewater.  </a:t>
            </a:r>
          </a:p>
          <a:p>
            <a:pPr marL="285750" indent="-285750">
              <a:buFont typeface="Arial" panose="020B0604020202020204" pitchFamily="34" charset="0"/>
              <a:buChar char="•"/>
            </a:pPr>
            <a:r>
              <a:rPr lang="en-US" sz="1600" dirty="0"/>
              <a:t>We won a number of engineering and project management awards over the year.  In particular, our Biological Nutrient Removal (BNR) facility at </a:t>
            </a:r>
            <a:r>
              <a:rPr lang="en-US" sz="1600" dirty="0" err="1"/>
              <a:t>Māngere</a:t>
            </a:r>
            <a:r>
              <a:rPr lang="en-US" sz="1600" dirty="0"/>
              <a:t> was </a:t>
            </a:r>
            <a:r>
              <a:rPr lang="en-NZ" sz="1600" dirty="0"/>
              <a:t>recognised</a:t>
            </a:r>
            <a:r>
              <a:rPr lang="en-US" sz="1600" dirty="0"/>
              <a:t> multiple times both in NZ and internationally.</a:t>
            </a:r>
          </a:p>
          <a:p>
            <a:endParaRPr lang="en-US" sz="1600" dirty="0"/>
          </a:p>
          <a:p>
            <a:endParaRPr lang="en-US" sz="1600" dirty="0"/>
          </a:p>
          <a:p>
            <a:endParaRPr lang="en-US" sz="16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NZ" sz="1400" dirty="0"/>
          </a:p>
          <a:p>
            <a:pPr marL="285750" indent="-285750">
              <a:buFont typeface="Arial" panose="020B0604020202020204" pitchFamily="34" charset="0"/>
              <a:buChar char="•"/>
            </a:pPr>
            <a:endParaRPr lang="en-NZ" sz="14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585" y="1246661"/>
            <a:ext cx="2338944" cy="582227"/>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1692"/>
            <a:ext cx="3168352" cy="1597197"/>
          </a:xfrm>
          <a:prstGeom prst="rect">
            <a:avLst/>
          </a:prstGeom>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240956"/>
            <a:ext cx="2773658" cy="1587932"/>
          </a:xfrm>
          <a:prstGeom prst="rect">
            <a:avLst/>
          </a:prstGeom>
        </p:spPr>
      </p:pic>
    </p:spTree>
    <p:extLst>
      <p:ext uri="{BB962C8B-B14F-4D97-AF65-F5344CB8AC3E}">
        <p14:creationId xmlns:p14="http://schemas.microsoft.com/office/powerpoint/2010/main" val="62906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82388"/>
            <a:ext cx="8640960" cy="7232749"/>
          </a:xfrm>
          <a:prstGeom prst="rect">
            <a:avLst/>
          </a:prstGeom>
          <a:noFill/>
        </p:spPr>
        <p:txBody>
          <a:bodyPr wrap="square" rtlCol="0">
            <a:spAutoFit/>
          </a:bodyPr>
          <a:lstStyle/>
          <a:p>
            <a:r>
              <a:rPr lang="en-US" sz="1600" b="1" dirty="0">
                <a:solidFill>
                  <a:srgbClr val="0070C0"/>
                </a:solidFill>
              </a:rPr>
              <a:t>Highlights</a:t>
            </a:r>
          </a:p>
          <a:p>
            <a:pPr marL="285750" indent="-285750">
              <a:buFont typeface="Arial" panose="020B0604020202020204" pitchFamily="34" charset="0"/>
              <a:buChar char="•"/>
            </a:pPr>
            <a:r>
              <a:rPr lang="en-NZ" sz="1600" dirty="0"/>
              <a:t>We announced our ambitious </a:t>
            </a:r>
            <a:r>
              <a:rPr lang="en-NZ" sz="1600" b="1" dirty="0"/>
              <a:t>40:20:20 </a:t>
            </a:r>
            <a:r>
              <a:rPr lang="en-NZ" sz="1600" dirty="0"/>
              <a:t>vision. This challenges our business to:</a:t>
            </a:r>
          </a:p>
          <a:p>
            <a:pPr marL="742950" lvl="1" indent="-285750">
              <a:buFont typeface="Arial" panose="020B0604020202020204" pitchFamily="34" charset="0"/>
              <a:buChar char="•"/>
            </a:pPr>
            <a:r>
              <a:rPr lang="en-NZ" sz="1600" dirty="0"/>
              <a:t>reduce carbon in construction by 40% by 2024; </a:t>
            </a:r>
          </a:p>
          <a:p>
            <a:pPr marL="742950" lvl="1" indent="-285750">
              <a:buFont typeface="Arial" panose="020B0604020202020204" pitchFamily="34" charset="0"/>
              <a:buChar char="•"/>
            </a:pPr>
            <a:r>
              <a:rPr lang="en-NZ" sz="1600" dirty="0"/>
              <a:t>reduce the cost to deliver our infrastructure programme by 20% by 2024; and</a:t>
            </a:r>
          </a:p>
          <a:p>
            <a:pPr marL="742950" lvl="1" indent="-285750">
              <a:buFont typeface="Arial" panose="020B0604020202020204" pitchFamily="34" charset="0"/>
              <a:buChar char="•"/>
            </a:pPr>
            <a:r>
              <a:rPr lang="en-NZ" sz="1600" dirty="0"/>
              <a:t>improve health, safety and wellness by 20% year on year. </a:t>
            </a:r>
          </a:p>
          <a:p>
            <a:pPr marL="285750" indent="-285750">
              <a:buFont typeface="Arial" panose="020B0604020202020204" pitchFamily="34" charset="0"/>
              <a:buChar char="•"/>
            </a:pPr>
            <a:r>
              <a:rPr lang="en-NZ" sz="1600" dirty="0"/>
              <a:t>We increased digital interactions by 19% with customers.</a:t>
            </a:r>
            <a:endParaRPr lang="en-US" sz="1600" dirty="0"/>
          </a:p>
          <a:p>
            <a:pPr marL="285750" indent="-285750">
              <a:buFont typeface="Arial" panose="020B0604020202020204" pitchFamily="34" charset="0"/>
              <a:buChar char="•"/>
            </a:pPr>
            <a:r>
              <a:rPr lang="en-US" sz="1600" dirty="0"/>
              <a:t>We introduced new and improved digital systems for procurement, finance and project management.</a:t>
            </a:r>
          </a:p>
          <a:p>
            <a:pPr marL="285750" indent="-285750">
              <a:buFont typeface="Arial" panose="020B0604020202020204" pitchFamily="34" charset="0"/>
              <a:buChar char="•"/>
            </a:pPr>
            <a:r>
              <a:rPr lang="en-NZ" sz="1600" dirty="0"/>
              <a:t>In August 2018, we released a digital tool that allows us to easily see our high-priority water and wastewater incidents in real-time. This allows us to identify where an incident is, what caused it, whether or not it has happened before, as well as an update on whether our crews have arrived on site and are remedying the situation. </a:t>
            </a:r>
          </a:p>
          <a:p>
            <a:pPr marL="285750" indent="-285750">
              <a:buFont typeface="Arial" panose="020B0604020202020204" pitchFamily="34" charset="0"/>
              <a:buChar char="•"/>
            </a:pPr>
            <a:r>
              <a:rPr lang="en-US" sz="1600" dirty="0"/>
              <a:t>Our new mobile-friendly website went live.</a:t>
            </a:r>
          </a:p>
          <a:p>
            <a:pPr marL="285750" indent="-285750">
              <a:buFont typeface="Arial" panose="020B0604020202020204" pitchFamily="34" charset="0"/>
              <a:buChar char="•"/>
            </a:pPr>
            <a:r>
              <a:rPr lang="en-US" sz="1600" dirty="0"/>
              <a:t>We opened our maintenance training facility at </a:t>
            </a:r>
            <a:r>
              <a:rPr lang="en-US" sz="1600" dirty="0" err="1"/>
              <a:t>Māngere</a:t>
            </a:r>
            <a:r>
              <a:rPr lang="en-US" sz="1600" dirty="0"/>
              <a:t>.</a:t>
            </a:r>
            <a:r>
              <a:rPr lang="en-NZ" sz="1600" dirty="0"/>
              <a:t> The training centre was recognised for its originality at the Water NZ 2018 conference with an award for innovation in safety.</a:t>
            </a:r>
          </a:p>
          <a:p>
            <a:pPr marL="285750" indent="-285750">
              <a:buFont typeface="Arial" panose="020B0604020202020204" pitchFamily="34" charset="0"/>
              <a:buChar char="•"/>
            </a:pPr>
            <a:r>
              <a:rPr lang="en-NZ" sz="1600" dirty="0"/>
              <a:t>We sustained a cyber-attack.  However, our incident management allowed us to respond quickly and thwart the attack – keeping company, customer and staff information safe.</a:t>
            </a:r>
            <a:endParaRPr lang="en-US" sz="1600" dirty="0"/>
          </a:p>
          <a:p>
            <a:pPr marL="285750" indent="-285750">
              <a:buFont typeface="Arial" panose="020B0604020202020204" pitchFamily="34" charset="0"/>
              <a:buChar char="•"/>
            </a:pPr>
            <a:endParaRPr lang="en-US" sz="1600" dirty="0"/>
          </a:p>
          <a:p>
            <a:endParaRPr lang="en-US" sz="1600" dirty="0"/>
          </a:p>
          <a:p>
            <a:endParaRPr lang="en-US" sz="16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NZ" sz="1400" dirty="0"/>
          </a:p>
          <a:p>
            <a:pPr marL="285750" indent="-285750">
              <a:buFont typeface="Arial" panose="020B0604020202020204" pitchFamily="34" charset="0"/>
              <a:buChar char="•"/>
            </a:pPr>
            <a:endParaRPr lang="en-NZ" sz="1400"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640"/>
            <a:ext cx="3155357" cy="169374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646" y="1268761"/>
            <a:ext cx="1937772" cy="61362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993" y="166707"/>
            <a:ext cx="2626553" cy="1715682"/>
          </a:xfrm>
          <a:prstGeom prst="rect">
            <a:avLst/>
          </a:prstGeom>
        </p:spPr>
      </p:pic>
    </p:spTree>
    <p:extLst>
      <p:ext uri="{BB962C8B-B14F-4D97-AF65-F5344CB8AC3E}">
        <p14:creationId xmlns:p14="http://schemas.microsoft.com/office/powerpoint/2010/main" val="202877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988840"/>
            <a:ext cx="8784976" cy="3539430"/>
          </a:xfrm>
          <a:prstGeom prst="rect">
            <a:avLst/>
          </a:prstGeom>
        </p:spPr>
        <p:txBody>
          <a:bodyPr wrap="square">
            <a:spAutoFit/>
          </a:bodyPr>
          <a:lstStyle/>
          <a:p>
            <a:r>
              <a:rPr lang="en-US" sz="1600" b="1" dirty="0">
                <a:solidFill>
                  <a:srgbClr val="0070C0"/>
                </a:solidFill>
              </a:rPr>
              <a:t>Highlights</a:t>
            </a:r>
          </a:p>
          <a:p>
            <a:pPr marL="285750" indent="-285750">
              <a:buFont typeface="Arial" panose="020B0604020202020204" pitchFamily="34" charset="0"/>
              <a:buChar char="•"/>
            </a:pPr>
            <a:r>
              <a:rPr lang="en-NZ" sz="1600" dirty="0"/>
              <a:t>We now have two online systems – IMMERSE for staff learning and SURF for career development.</a:t>
            </a:r>
          </a:p>
          <a:p>
            <a:pPr marL="285750" indent="-285750">
              <a:buFont typeface="Arial" panose="020B0604020202020204" pitchFamily="34" charset="0"/>
              <a:buChar char="•"/>
            </a:pPr>
            <a:r>
              <a:rPr lang="en-US" sz="1600" dirty="0"/>
              <a:t>We established a Diversity and Inclusion Committee.</a:t>
            </a:r>
          </a:p>
          <a:p>
            <a:pPr marL="285750" indent="-285750">
              <a:buFont typeface="Arial" panose="020B0604020202020204" pitchFamily="34" charset="0"/>
              <a:buChar char="•"/>
            </a:pPr>
            <a:r>
              <a:rPr lang="en-NZ" sz="1600" dirty="0"/>
              <a:t>The Health, Safety and Wellness team now has a dedicated wellness lead and programme to support our people with workshops, early intervention, recovery and resilience building. </a:t>
            </a:r>
            <a:endParaRPr lang="en-US" sz="1600" dirty="0"/>
          </a:p>
          <a:p>
            <a:pPr marL="285750" indent="-285750">
              <a:buFont typeface="Arial" panose="020B0604020202020204" pitchFamily="34" charset="0"/>
              <a:buChar char="•"/>
            </a:pPr>
            <a:r>
              <a:rPr lang="en-NZ" sz="1600" dirty="0"/>
              <a:t>Our people are increasing their understanding of </a:t>
            </a:r>
            <a:r>
              <a:rPr lang="en-NZ" sz="1600" dirty="0" err="1"/>
              <a:t>tikanga</a:t>
            </a:r>
            <a:r>
              <a:rPr lang="en-NZ" sz="1600" dirty="0"/>
              <a:t> Māori as well as their ability to speak </a:t>
            </a:r>
            <a:r>
              <a:rPr lang="en-NZ" sz="1600" dirty="0" err="1"/>
              <a:t>te</a:t>
            </a:r>
            <a:r>
              <a:rPr lang="en-NZ" sz="1600" dirty="0"/>
              <a:t> reo.  We run an intensive ‘</a:t>
            </a:r>
            <a:r>
              <a:rPr lang="en-NZ" sz="1600" dirty="0" err="1"/>
              <a:t>Te</a:t>
            </a:r>
            <a:r>
              <a:rPr lang="en-NZ" sz="1600" dirty="0"/>
              <a:t> </a:t>
            </a:r>
            <a:r>
              <a:rPr lang="en-NZ" sz="1600" dirty="0" err="1"/>
              <a:t>Kunenga</a:t>
            </a:r>
            <a:r>
              <a:rPr lang="en-NZ" sz="1600" dirty="0"/>
              <a:t> o </a:t>
            </a:r>
            <a:r>
              <a:rPr lang="en-NZ" sz="1600" dirty="0" err="1"/>
              <a:t>te</a:t>
            </a:r>
            <a:r>
              <a:rPr lang="en-NZ" sz="1600" dirty="0"/>
              <a:t> </a:t>
            </a:r>
            <a:r>
              <a:rPr lang="en-NZ" sz="1600" dirty="0" err="1"/>
              <a:t>Ao</a:t>
            </a:r>
            <a:r>
              <a:rPr lang="en-NZ" sz="1600" dirty="0"/>
              <a:t> </a:t>
            </a:r>
            <a:r>
              <a:rPr lang="en-NZ" sz="1600" dirty="0" err="1"/>
              <a:t>Tikanga</a:t>
            </a:r>
            <a:r>
              <a:rPr lang="en-NZ" sz="1600" dirty="0"/>
              <a:t>’ course offered by </a:t>
            </a:r>
            <a:r>
              <a:rPr lang="en-NZ" sz="1600" dirty="0" err="1"/>
              <a:t>Te</a:t>
            </a:r>
            <a:r>
              <a:rPr lang="en-NZ" sz="1600" dirty="0"/>
              <a:t> </a:t>
            </a:r>
            <a:r>
              <a:rPr lang="en-NZ" sz="1600" dirty="0" err="1"/>
              <a:t>Wānanga</a:t>
            </a:r>
            <a:r>
              <a:rPr lang="en-NZ" sz="1600" dirty="0"/>
              <a:t> o </a:t>
            </a:r>
            <a:r>
              <a:rPr lang="en-NZ" sz="1600" dirty="0" err="1"/>
              <a:t>Aotearoa</a:t>
            </a:r>
            <a:r>
              <a:rPr lang="en-NZ" sz="1600" dirty="0"/>
              <a:t>. </a:t>
            </a:r>
          </a:p>
          <a:p>
            <a:pPr marL="285750" indent="-285750">
              <a:buFont typeface="Arial" panose="020B0604020202020204" pitchFamily="34" charset="0"/>
              <a:buChar char="•"/>
            </a:pPr>
            <a:r>
              <a:rPr lang="en-NZ" sz="1600" dirty="0"/>
              <a:t>Our staff survey delivered pleasing results – the overall engagement score remained stable at 67, with the results suggesting that staff are confident in </a:t>
            </a:r>
            <a:r>
              <a:rPr lang="en-NZ" sz="1600" dirty="0" err="1"/>
              <a:t>Watercare’s</a:t>
            </a:r>
            <a:r>
              <a:rPr lang="en-NZ" sz="1600" dirty="0"/>
              <a:t> leadership and believe our company cares about the environment. Many staff reported greater collaboration and team work this year and 76% said they enjoy working for Watercare.</a:t>
            </a:r>
          </a:p>
          <a:p>
            <a:pPr marL="285750" indent="-285750">
              <a:buFont typeface="Arial" panose="020B0604020202020204" pitchFamily="34" charset="0"/>
              <a:buChar char="•"/>
            </a:pPr>
            <a:r>
              <a:rPr lang="en-NZ" sz="1600" dirty="0"/>
              <a:t>We are joining Fulton Hogan and GHD for Project New Grad; a three year graduate development programme.</a:t>
            </a:r>
          </a:p>
          <a:p>
            <a:pPr marL="285750" indent="-285750">
              <a:buFont typeface="Arial" panose="020B0604020202020204" pitchFamily="34" charset="0"/>
              <a:buChar char="•"/>
            </a:pPr>
            <a:r>
              <a:rPr lang="en-NZ" sz="1600" dirty="0"/>
              <a:t>We are partnering with the University of Auckland to build a work-ready pool of graduates.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2896004" cy="158137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1" y="271210"/>
            <a:ext cx="2778070" cy="157081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270439"/>
            <a:ext cx="2105319" cy="571580"/>
          </a:xfrm>
          <a:prstGeom prst="rect">
            <a:avLst/>
          </a:prstGeom>
        </p:spPr>
      </p:pic>
    </p:spTree>
    <p:extLst>
      <p:ext uri="{BB962C8B-B14F-4D97-AF65-F5344CB8AC3E}">
        <p14:creationId xmlns:p14="http://schemas.microsoft.com/office/powerpoint/2010/main" val="395457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916832"/>
            <a:ext cx="8784976" cy="5293757"/>
          </a:xfrm>
          <a:prstGeom prst="rect">
            <a:avLst/>
          </a:prstGeom>
        </p:spPr>
        <p:txBody>
          <a:bodyPr wrap="square">
            <a:spAutoFit/>
          </a:bodyPr>
          <a:lstStyle/>
          <a:p>
            <a:r>
              <a:rPr lang="en-US" sz="1600" b="1" dirty="0">
                <a:solidFill>
                  <a:srgbClr val="0070C0"/>
                </a:solidFill>
              </a:rPr>
              <a:t>Highlights</a:t>
            </a:r>
          </a:p>
          <a:p>
            <a:pPr marL="285750" indent="-285750">
              <a:buFont typeface="Arial" panose="020B0604020202020204" pitchFamily="34" charset="0"/>
              <a:buChar char="•"/>
            </a:pPr>
            <a:r>
              <a:rPr lang="en-US" sz="1600" dirty="0"/>
              <a:t>We supplied safe and reliable ‘</a:t>
            </a:r>
            <a:r>
              <a:rPr lang="en-US" sz="1600" dirty="0" err="1"/>
              <a:t>Aa</a:t>
            </a:r>
            <a:r>
              <a:rPr lang="en-US" sz="1600" dirty="0"/>
              <a:t>’ graded water, at all times, exceeding the required Drinking Water Standards for New Zealand’s criteria for water quality and supply infrastructure.</a:t>
            </a:r>
          </a:p>
          <a:p>
            <a:pPr marL="285750" indent="-285750">
              <a:buFont typeface="Arial" panose="020B0604020202020204" pitchFamily="34" charset="0"/>
              <a:buChar char="•"/>
            </a:pPr>
            <a:r>
              <a:rPr lang="en-US" sz="1600" dirty="0"/>
              <a:t>We met all SOI targets relating to attendance and resolution of water and wastewater issues such as outages, blockages and other faults.</a:t>
            </a:r>
          </a:p>
          <a:p>
            <a:pPr marL="285750" indent="-285750">
              <a:buFont typeface="Arial" panose="020B0604020202020204" pitchFamily="34" charset="0"/>
              <a:buChar char="•"/>
            </a:pPr>
            <a:r>
              <a:rPr lang="en-US" sz="1600" dirty="0"/>
              <a:t>We actively collaborate with all members of the Council whānau, iwi leaders, central government and other interest groups to ensure we deliver great collective outcomes for Aucklanders.</a:t>
            </a:r>
          </a:p>
          <a:p>
            <a:pPr marL="285750" indent="-285750">
              <a:buFont typeface="Arial" panose="020B0604020202020204" pitchFamily="34" charset="0"/>
              <a:buChar char="•"/>
            </a:pPr>
            <a:r>
              <a:rPr lang="en-US" sz="1600" dirty="0"/>
              <a:t>Our Net Promoter Score (NPS) rose to 43.  This means significantly more customers talk positively about us than the number who do not (other utilities can score negatively).</a:t>
            </a:r>
          </a:p>
          <a:p>
            <a:pPr marL="285750" indent="-285750">
              <a:buFont typeface="Arial" panose="020B0604020202020204" pitchFamily="34" charset="0"/>
              <a:buChar char="•"/>
            </a:pPr>
            <a:r>
              <a:rPr lang="en-NZ" sz="1600" dirty="0"/>
              <a:t>In October 2018, we launched our new-look Facebook page and also have a social media profile on LinkedIn.</a:t>
            </a:r>
          </a:p>
          <a:p>
            <a:pPr marL="285750" indent="-285750">
              <a:buFont typeface="Arial" panose="020B0604020202020204" pitchFamily="34" charset="0"/>
              <a:buChar char="•"/>
            </a:pPr>
            <a:r>
              <a:rPr lang="en-NZ" sz="1600" dirty="0"/>
              <a:t>In January 2019, we signed a partnership agreement with </a:t>
            </a:r>
            <a:r>
              <a:rPr lang="en-NZ" sz="1600" dirty="0" err="1"/>
              <a:t>Plunket</a:t>
            </a:r>
            <a:r>
              <a:rPr lang="en-NZ" sz="1600" dirty="0"/>
              <a:t> to educate families about what they can and cannot flush down the toilet.</a:t>
            </a:r>
          </a:p>
          <a:p>
            <a:pPr marL="285750" indent="-285750">
              <a:buFont typeface="Arial" panose="020B0604020202020204" pitchFamily="34" charset="0"/>
              <a:buChar char="•"/>
            </a:pPr>
            <a:r>
              <a:rPr lang="en-US" sz="1600" dirty="0"/>
              <a:t>We work with the Water Utilities Consumer Assistance Trust to assist customers having difficulty paying their water bills.  In 2018/2019, Watercare forgave $120,000 of debt.</a:t>
            </a:r>
          </a:p>
          <a:p>
            <a:pPr marL="285750" indent="-285750">
              <a:buFont typeface="Arial" panose="020B0604020202020204" pitchFamily="34" charset="0"/>
              <a:buChar char="•"/>
            </a:pPr>
            <a:r>
              <a:rPr lang="en-NZ" sz="1600" dirty="0"/>
              <a:t>Our education coordinator visited 31 schools around Auckland and delivered 290 lessons on water and the environment.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NZ"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0648"/>
            <a:ext cx="2792881" cy="1512168"/>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60648"/>
            <a:ext cx="2814686" cy="151297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199" y="1124745"/>
            <a:ext cx="2111821" cy="648072"/>
          </a:xfrm>
          <a:prstGeom prst="rect">
            <a:avLst/>
          </a:prstGeom>
        </p:spPr>
      </p:pic>
    </p:spTree>
    <p:extLst>
      <p:ext uri="{BB962C8B-B14F-4D97-AF65-F5344CB8AC3E}">
        <p14:creationId xmlns:p14="http://schemas.microsoft.com/office/powerpoint/2010/main" val="31402271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3218</TotalTime>
  <Words>940</Words>
  <Application>Microsoft Office PowerPoint</Application>
  <PresentationFormat>On-screen Show (4:3)</PresentationFormat>
  <Paragraphs>151</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1_Office Theme</vt:lpstr>
      <vt:lpstr>Watercare Services Limited 2018/2019 Performance </vt:lpstr>
      <vt:lpstr>PowerPoint Presentation</vt:lpstr>
      <vt:lpstr>15 x SOI Measures achieved</vt:lpstr>
      <vt:lpstr>15 x SOI Measures achieved – continued...</vt:lpstr>
      <vt:lpstr>1 x SOI measure not achieved</vt:lpstr>
      <vt:lpstr>PowerPoint Presentation</vt:lpstr>
      <vt:lpstr>PowerPoint Presentation</vt:lpstr>
      <vt:lpstr>PowerPoint Presentation</vt:lpstr>
      <vt:lpstr>PowerPoint Presentation</vt:lpstr>
      <vt:lpstr>PowerPoint Presentation</vt:lpstr>
      <vt:lpstr>PowerPoint Presentation</vt:lpstr>
    </vt:vector>
  </TitlesOfParts>
  <Company>Watercare Services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Watercare Services Limited Annual Performance 2013/14</dc:title>
  <dc:creator>rchenery</dc:creator>
  <cp:lastModifiedBy>VForrest (Vanessa)</cp:lastModifiedBy>
  <cp:revision>98</cp:revision>
  <cp:lastPrinted>2019-10-08T22:53:47Z</cp:lastPrinted>
  <dcterms:created xsi:type="dcterms:W3CDTF">2014-10-02T03:44:50Z</dcterms:created>
  <dcterms:modified xsi:type="dcterms:W3CDTF">2019-11-01T01:12:22Z</dcterms:modified>
</cp:coreProperties>
</file>